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69" r:id="rId4"/>
    <p:sldId id="272" r:id="rId5"/>
    <p:sldId id="270" r:id="rId6"/>
    <p:sldId id="257" r:id="rId7"/>
    <p:sldId id="258" r:id="rId8"/>
    <p:sldId id="259" r:id="rId9"/>
    <p:sldId id="268" r:id="rId10"/>
    <p:sldId id="260" r:id="rId11"/>
    <p:sldId id="267" r:id="rId12"/>
    <p:sldId id="264" r:id="rId13"/>
    <p:sldId id="262" r:id="rId14"/>
    <p:sldId id="265" r:id="rId15"/>
    <p:sldId id="274" r:id="rId16"/>
    <p:sldId id="273" r:id="rId17"/>
    <p:sldId id="263" r:id="rId18"/>
    <p:sldId id="275" r:id="rId19"/>
    <p:sldId id="278"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7" d="100"/>
          <a:sy n="47" d="100"/>
        </p:scale>
        <p:origin x="-486" y="-72"/>
      </p:cViewPr>
      <p:guideLst>
        <p:guide orient="horz" pos="2160"/>
        <p:guide pos="2880"/>
      </p:guideLst>
    </p:cSldViewPr>
  </p:slideViewPr>
  <p:notesTextViewPr>
    <p:cViewPr>
      <p:scale>
        <a:sx n="1" d="1"/>
        <a:sy n="1" d="1"/>
      </p:scale>
      <p:origin x="0" y="0"/>
    </p:cViewPr>
  </p:notesTextViewPr>
  <p:sorterViewPr>
    <p:cViewPr>
      <p:scale>
        <a:sx n="125" d="100"/>
        <a:sy n="125" d="100"/>
      </p:scale>
      <p:origin x="0" y="15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A1D434-85A8-4181-A51E-E461543F5DFC}"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A1D434-85A8-4181-A51E-E461543F5DFC}"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A1D434-85A8-4181-A51E-E461543F5DFC}"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2A1D434-85A8-4181-A51E-E461543F5DF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A1D434-85A8-4181-A51E-E461543F5DFC}"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551DD35-84D5-4377-A450-CB37B9956C4E}" type="datetimeFigureOut">
              <a:rPr lang="tr-TR" smtClean="0"/>
              <a:pPr/>
              <a:t>30.11.2015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A1D434-85A8-4181-A51E-E461543F5DFC}"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551DD35-84D5-4377-A450-CB37B9956C4E}" type="datetimeFigureOut">
              <a:rPr lang="tr-TR" smtClean="0"/>
              <a:pPr/>
              <a:t>30.11.2015</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2A1D434-85A8-4181-A51E-E461543F5DFC}"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giadbiz.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764704"/>
            <a:ext cx="7772400" cy="3528392"/>
          </a:xfrm>
        </p:spPr>
        <p:txBody>
          <a:bodyPr>
            <a:normAutofit/>
          </a:bodyPr>
          <a:lstStyle/>
          <a:p>
            <a:r>
              <a:rPr lang="tr-TR" b="1" dirty="0" smtClean="0"/>
              <a:t>EGİAD PARLAK FİKİRLER ATÖLYESİ / EGİAD-BIZ (</a:t>
            </a:r>
            <a:r>
              <a:rPr lang="tr-TR" b="1" dirty="0" err="1" smtClean="0"/>
              <a:t>Bright</a:t>
            </a:r>
            <a:r>
              <a:rPr lang="tr-TR" b="1" dirty="0" smtClean="0"/>
              <a:t> </a:t>
            </a:r>
            <a:r>
              <a:rPr lang="tr-TR" b="1" dirty="0" err="1" smtClean="0"/>
              <a:t>Ideas</a:t>
            </a:r>
            <a:r>
              <a:rPr lang="tr-TR" b="1" dirty="0" smtClean="0"/>
              <a:t> </a:t>
            </a:r>
            <a:r>
              <a:rPr lang="tr-TR" b="1" dirty="0" err="1" smtClean="0"/>
              <a:t>Zone</a:t>
            </a:r>
            <a:r>
              <a:rPr lang="tr-TR" b="1" dirty="0" smtClean="0"/>
              <a:t>) </a:t>
            </a:r>
            <a:endParaRPr lang="tr-TR" b="1" dirty="0"/>
          </a:p>
        </p:txBody>
      </p:sp>
      <p:sp>
        <p:nvSpPr>
          <p:cNvPr id="3" name="Alt Başlık 2"/>
          <p:cNvSpPr>
            <a:spLocks noGrp="1"/>
          </p:cNvSpPr>
          <p:nvPr>
            <p:ph type="subTitle" idx="1"/>
          </p:nvPr>
        </p:nvSpPr>
        <p:spPr/>
        <p:txBody>
          <a:bodyPr/>
          <a:lstStyle/>
          <a:p>
            <a:endParaRPr lang="tr-TR" dirty="0" smtClean="0"/>
          </a:p>
          <a:p>
            <a:endParaRPr lang="tr-TR" dirty="0" smtClean="0"/>
          </a:p>
          <a:p>
            <a:r>
              <a:rPr lang="tr-TR" b="1" dirty="0" smtClean="0"/>
              <a:t>30 KASIM 2015</a:t>
            </a:r>
            <a:endParaRPr lang="tr-TR" b="1" dirty="0"/>
          </a:p>
        </p:txBody>
      </p:sp>
      <p:pic>
        <p:nvPicPr>
          <p:cNvPr id="1026" name="Picture 2" descr="C:\Users\User\Desktop\logo-2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476672"/>
            <a:ext cx="1944216" cy="1585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200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1. Aşama: </a:t>
            </a:r>
          </a:p>
          <a:p>
            <a:pPr marL="0" indent="0">
              <a:buNone/>
            </a:pPr>
            <a:r>
              <a:rPr lang="tr-TR" b="1" dirty="0" smtClean="0"/>
              <a:t>Fikir ve proje sahipleri EGİAD tarafından oluşturulan formata uygun şekilde EGİAD BIZ web sayfası üzerinden başvurularını yaparlar.</a:t>
            </a:r>
          </a:p>
          <a:p>
            <a:pPr marL="0" indent="0">
              <a:buNone/>
            </a:pPr>
            <a:r>
              <a:rPr lang="tr-TR" b="1" dirty="0" smtClean="0"/>
              <a:t>2. Aşama</a:t>
            </a:r>
          </a:p>
          <a:p>
            <a:pPr marL="0" indent="0">
              <a:buNone/>
            </a:pPr>
            <a:r>
              <a:rPr lang="tr-TR" b="1" dirty="0" smtClean="0"/>
              <a:t>Gelen öneri ve projeler bir Değerlendirme Kurulu tarafından periyodik olarak incelenerek öneri sahibine geri bildirimde bulunulur.</a:t>
            </a:r>
          </a:p>
          <a:p>
            <a:endParaRPr lang="tr-TR" dirty="0"/>
          </a:p>
        </p:txBody>
      </p:sp>
      <p:sp>
        <p:nvSpPr>
          <p:cNvPr id="2" name="Başlık 1"/>
          <p:cNvSpPr>
            <a:spLocks noGrp="1"/>
          </p:cNvSpPr>
          <p:nvPr>
            <p:ph type="title"/>
          </p:nvPr>
        </p:nvSpPr>
        <p:spPr/>
        <p:txBody>
          <a:bodyPr>
            <a:normAutofit fontScale="90000"/>
          </a:bodyPr>
          <a:lstStyle/>
          <a:p>
            <a:r>
              <a:rPr lang="tr-TR" dirty="0" smtClean="0"/>
              <a:t/>
            </a:r>
            <a:br>
              <a:rPr lang="tr-TR" dirty="0" smtClean="0"/>
            </a:br>
            <a:r>
              <a:rPr lang="tr-TR" b="1" dirty="0" smtClean="0"/>
              <a:t>Projenin İşleyişi: </a:t>
            </a:r>
            <a:r>
              <a:rPr lang="tr-TR" dirty="0" smtClean="0"/>
              <a:t/>
            </a:r>
            <a:br>
              <a:rPr lang="tr-TR" dirty="0" smtClean="0"/>
            </a:br>
            <a:endParaRPr lang="tr-TR" dirty="0"/>
          </a:p>
        </p:txBody>
      </p:sp>
    </p:spTree>
    <p:extLst>
      <p:ext uri="{BB962C8B-B14F-4D97-AF65-F5344CB8AC3E}">
        <p14:creationId xmlns:p14="http://schemas.microsoft.com/office/powerpoint/2010/main" val="2982161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3. Aşama</a:t>
            </a:r>
          </a:p>
          <a:p>
            <a:pPr marL="0" indent="0">
              <a:buNone/>
            </a:pPr>
            <a:endParaRPr lang="tr-TR" dirty="0" smtClean="0"/>
          </a:p>
          <a:p>
            <a:pPr marL="0" indent="0">
              <a:buNone/>
            </a:pPr>
            <a:r>
              <a:rPr lang="tr-TR" b="1" dirty="0" smtClean="0"/>
              <a:t>Önerilen proje veya yeni fikir  uygulamaya geçirilebilecek nitelikte ise fikir veya projeyi öneren kişi davet edilerek yüz yüze yapılacak bir görüşme ile ayrıntılar üzerinde durulur.</a:t>
            </a:r>
            <a:endParaRPr lang="tr-TR" b="1" dirty="0"/>
          </a:p>
        </p:txBody>
      </p:sp>
      <p:sp>
        <p:nvSpPr>
          <p:cNvPr id="2" name="Başlık 1"/>
          <p:cNvSpPr>
            <a:spLocks noGrp="1"/>
          </p:cNvSpPr>
          <p:nvPr>
            <p:ph type="title"/>
          </p:nvPr>
        </p:nvSpPr>
        <p:spPr/>
        <p:txBody>
          <a:bodyPr/>
          <a:lstStyle/>
          <a:p>
            <a:r>
              <a:rPr lang="tr-TR" dirty="0" smtClean="0"/>
              <a:t>Projenin İşleyişi:</a:t>
            </a:r>
            <a:endParaRPr lang="tr-TR" dirty="0"/>
          </a:p>
        </p:txBody>
      </p:sp>
    </p:spTree>
    <p:extLst>
      <p:ext uri="{BB962C8B-B14F-4D97-AF65-F5344CB8AC3E}">
        <p14:creationId xmlns:p14="http://schemas.microsoft.com/office/powerpoint/2010/main" val="474640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Seçilen projeler EGİAD dönem faaliyetlerine uyumlu bir şekilde öncelik sırasına konularak uygulanmaya çalışılacaktır.</a:t>
            </a:r>
          </a:p>
          <a:p>
            <a:pPr marL="0" indent="0">
              <a:buNone/>
            </a:pPr>
            <a:r>
              <a:rPr lang="tr-TR" b="1" dirty="0" smtClean="0"/>
              <a:t> </a:t>
            </a:r>
          </a:p>
          <a:p>
            <a:r>
              <a:rPr lang="tr-TR" b="1" dirty="0" smtClean="0"/>
              <a:t>EGİAD, gerektiğinde proje sahiplerini diledikleri takdirde projenin uygulanması aşamasında proje ekibinde yer almak üzere davet edebilir.</a:t>
            </a:r>
            <a:endParaRPr lang="tr-TR" b="1" dirty="0"/>
          </a:p>
        </p:txBody>
      </p:sp>
      <p:sp>
        <p:nvSpPr>
          <p:cNvPr id="2" name="Başlık 1"/>
          <p:cNvSpPr>
            <a:spLocks noGrp="1"/>
          </p:cNvSpPr>
          <p:nvPr>
            <p:ph type="title"/>
          </p:nvPr>
        </p:nvSpPr>
        <p:spPr/>
        <p:txBody>
          <a:bodyPr/>
          <a:lstStyle/>
          <a:p>
            <a:r>
              <a:rPr lang="tr-TR" dirty="0" smtClean="0"/>
              <a:t>Projenin İşleyişi:</a:t>
            </a:r>
            <a:endParaRPr lang="tr-TR" dirty="0"/>
          </a:p>
        </p:txBody>
      </p:sp>
    </p:spTree>
    <p:extLst>
      <p:ext uri="{BB962C8B-B14F-4D97-AF65-F5344CB8AC3E}">
        <p14:creationId xmlns:p14="http://schemas.microsoft.com/office/powerpoint/2010/main" val="4288287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Bu önerilerden varsa girişimcilik projesi niteliğinde olanlar </a:t>
            </a:r>
            <a:r>
              <a:rPr lang="tr-TR" b="1" dirty="0" err="1" smtClean="0"/>
              <a:t>EGİAD’ın</a:t>
            </a:r>
            <a:r>
              <a:rPr lang="tr-TR" b="1" dirty="0" smtClean="0"/>
              <a:t> bir başka projesi olan İş Melekleri Ağı Proje ekibiyle paylaşılır. </a:t>
            </a:r>
            <a:endParaRPr lang="tr-TR" b="1" dirty="0"/>
          </a:p>
          <a:p>
            <a:pPr marL="0" indent="0">
              <a:buNone/>
            </a:pPr>
            <a:endParaRPr lang="tr-TR" b="1" dirty="0" smtClean="0"/>
          </a:p>
          <a:p>
            <a:r>
              <a:rPr lang="tr-TR" b="1" dirty="0" smtClean="0"/>
              <a:t>Bu proje önerilerinin de EGİAD İş Melekleri Ağı proje önerisi kurallarına uygun şekilde revize edilerek iş planı hazırlanmış olarak sunulması gerekmektedir.</a:t>
            </a:r>
            <a:endParaRPr lang="tr-TR" b="1" dirty="0"/>
          </a:p>
        </p:txBody>
      </p:sp>
      <p:sp>
        <p:nvSpPr>
          <p:cNvPr id="2" name="Başlık 1"/>
          <p:cNvSpPr>
            <a:spLocks noGrp="1"/>
          </p:cNvSpPr>
          <p:nvPr>
            <p:ph type="title"/>
          </p:nvPr>
        </p:nvSpPr>
        <p:spPr/>
        <p:txBody>
          <a:bodyPr/>
          <a:lstStyle/>
          <a:p>
            <a:r>
              <a:rPr lang="tr-TR" dirty="0" smtClean="0"/>
              <a:t>Girişimcilik Projeleri</a:t>
            </a:r>
            <a:endParaRPr lang="tr-TR" dirty="0"/>
          </a:p>
        </p:txBody>
      </p:sp>
    </p:spTree>
    <p:extLst>
      <p:ext uri="{BB962C8B-B14F-4D97-AF65-F5344CB8AC3E}">
        <p14:creationId xmlns:p14="http://schemas.microsoft.com/office/powerpoint/2010/main" val="3462403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Değerlendirilen ve </a:t>
            </a:r>
            <a:r>
              <a:rPr lang="tr-TR" b="1" dirty="0" err="1" smtClean="0"/>
              <a:t>önceliklendirilen</a:t>
            </a:r>
            <a:r>
              <a:rPr lang="tr-TR" b="1" dirty="0" smtClean="0"/>
              <a:t> projelerden EGİAD tarafından yürütülecek olanlar aktivite planlarına eklenerek uygulama takvimine alınır.</a:t>
            </a:r>
          </a:p>
        </p:txBody>
      </p:sp>
      <p:sp>
        <p:nvSpPr>
          <p:cNvPr id="2" name="Başlık 1"/>
          <p:cNvSpPr>
            <a:spLocks noGrp="1"/>
          </p:cNvSpPr>
          <p:nvPr>
            <p:ph type="title"/>
          </p:nvPr>
        </p:nvSpPr>
        <p:spPr/>
        <p:txBody>
          <a:bodyPr/>
          <a:lstStyle/>
          <a:p>
            <a:r>
              <a:rPr lang="tr-TR" dirty="0" smtClean="0"/>
              <a:t>Uygulama Süreci</a:t>
            </a:r>
            <a:endParaRPr lang="tr-TR" dirty="0"/>
          </a:p>
        </p:txBody>
      </p:sp>
    </p:spTree>
    <p:extLst>
      <p:ext uri="{BB962C8B-B14F-4D97-AF65-F5344CB8AC3E}">
        <p14:creationId xmlns:p14="http://schemas.microsoft.com/office/powerpoint/2010/main" val="2201527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smtClean="0"/>
          </a:p>
          <a:p>
            <a:r>
              <a:rPr lang="tr-TR" b="1" dirty="0" smtClean="0"/>
              <a:t>Değerlendirmeye alınan projeler içinden farklı </a:t>
            </a:r>
            <a:r>
              <a:rPr lang="tr-TR" b="1" smtClean="0"/>
              <a:t>kurumları ilgilendirenler ilgili </a:t>
            </a:r>
            <a:r>
              <a:rPr lang="tr-TR" b="1" dirty="0" smtClean="0"/>
              <a:t>kurumlarla paylaşılır ve gerçekleştirilmesi için EGİAD olarak izlemeye alınır.</a:t>
            </a:r>
            <a:endParaRPr lang="tr-TR" b="1" dirty="0"/>
          </a:p>
        </p:txBody>
      </p:sp>
      <p:sp>
        <p:nvSpPr>
          <p:cNvPr id="3" name="Başlık 2"/>
          <p:cNvSpPr>
            <a:spLocks noGrp="1"/>
          </p:cNvSpPr>
          <p:nvPr>
            <p:ph type="title"/>
          </p:nvPr>
        </p:nvSpPr>
        <p:spPr/>
        <p:txBody>
          <a:bodyPr/>
          <a:lstStyle/>
          <a:p>
            <a:r>
              <a:rPr lang="tr-TR" dirty="0" smtClean="0"/>
              <a:t>Uygulama Süreci</a:t>
            </a:r>
            <a:endParaRPr lang="tr-TR" dirty="0"/>
          </a:p>
        </p:txBody>
      </p:sp>
    </p:spTree>
    <p:extLst>
      <p:ext uri="{BB962C8B-B14F-4D97-AF65-F5344CB8AC3E}">
        <p14:creationId xmlns:p14="http://schemas.microsoft.com/office/powerpoint/2010/main" val="1270990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Mayıs ayı içinde bu süreçte değerlendirilen ve hayata geçirilen projelerin tanıtıldığı bir toplantı düzenlenerek proje ve fikir sahiplerine teşekkür belgeleri, çeşitli ödüller verilecektir.</a:t>
            </a:r>
          </a:p>
          <a:p>
            <a:endParaRPr lang="tr-TR" dirty="0"/>
          </a:p>
        </p:txBody>
      </p:sp>
      <p:sp>
        <p:nvSpPr>
          <p:cNvPr id="3" name="Başlık 2"/>
          <p:cNvSpPr>
            <a:spLocks noGrp="1"/>
          </p:cNvSpPr>
          <p:nvPr>
            <p:ph type="title"/>
          </p:nvPr>
        </p:nvSpPr>
        <p:spPr/>
        <p:txBody>
          <a:bodyPr/>
          <a:lstStyle/>
          <a:p>
            <a:r>
              <a:rPr lang="tr-TR" dirty="0" smtClean="0"/>
              <a:t>Uygulama Süreci</a:t>
            </a:r>
            <a:endParaRPr lang="tr-TR" dirty="0"/>
          </a:p>
        </p:txBody>
      </p:sp>
    </p:spTree>
    <p:extLst>
      <p:ext uri="{BB962C8B-B14F-4D97-AF65-F5344CB8AC3E}">
        <p14:creationId xmlns:p14="http://schemas.microsoft.com/office/powerpoint/2010/main" val="34689170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r>
              <a:rPr lang="tr-TR" b="1" dirty="0" smtClean="0"/>
              <a:t>EGİAD olarak zaman zaman özel çağrılarla temalı fikir ve proje yarışmaları düzenlenmesi planlanmıştır. </a:t>
            </a:r>
          </a:p>
          <a:p>
            <a:r>
              <a:rPr lang="tr-TR" b="1" dirty="0" smtClean="0"/>
              <a:t>Bu yarışmalar proje sahiplerine önceden duyurularak çeşitli ödüller sunulacaktır. </a:t>
            </a:r>
            <a:endParaRPr lang="tr-TR" b="1" dirty="0"/>
          </a:p>
        </p:txBody>
      </p:sp>
      <p:sp>
        <p:nvSpPr>
          <p:cNvPr id="2" name="Başlık 1"/>
          <p:cNvSpPr>
            <a:spLocks noGrp="1"/>
          </p:cNvSpPr>
          <p:nvPr>
            <p:ph type="title"/>
          </p:nvPr>
        </p:nvSpPr>
        <p:spPr/>
        <p:txBody>
          <a:bodyPr/>
          <a:lstStyle/>
          <a:p>
            <a:r>
              <a:rPr lang="tr-TR" dirty="0" smtClean="0"/>
              <a:t>Proje Yarışmaları</a:t>
            </a:r>
            <a:endParaRPr lang="tr-TR" dirty="0"/>
          </a:p>
        </p:txBody>
      </p:sp>
    </p:spTree>
    <p:extLst>
      <p:ext uri="{BB962C8B-B14F-4D97-AF65-F5344CB8AC3E}">
        <p14:creationId xmlns:p14="http://schemas.microsoft.com/office/powerpoint/2010/main" val="22558779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tr-TR" b="1" dirty="0" smtClean="0"/>
              <a:t>Bize gençlerin yol göstermesini bekliyoruz. Çünkü sizler bugünün dünyasını ve yönelimleri bizden çok daha iyi okuyorsunuz.</a:t>
            </a:r>
          </a:p>
          <a:p>
            <a:r>
              <a:rPr lang="tr-TR" b="1" dirty="0" smtClean="0"/>
              <a:t>Ortak akılla ve katılımcı bir anlayışla ortaya konulan çözümler, sahiplenilir ve sonuca götürür. Güzel olan bu çorbada benim de tuzum var diyebilmektir.</a:t>
            </a:r>
          </a:p>
          <a:p>
            <a:r>
              <a:rPr lang="tr-TR" b="1" smtClean="0"/>
              <a:t>If thousands of flowers bloom, garden looks beautiful ! </a:t>
            </a:r>
            <a:endParaRPr lang="tr-TR" b="1" dirty="0" smtClean="0"/>
          </a:p>
        </p:txBody>
      </p:sp>
      <p:sp>
        <p:nvSpPr>
          <p:cNvPr id="3" name="Title 2"/>
          <p:cNvSpPr>
            <a:spLocks noGrp="1"/>
          </p:cNvSpPr>
          <p:nvPr>
            <p:ph type="title"/>
          </p:nvPr>
        </p:nvSpPr>
        <p:spPr/>
        <p:txBody>
          <a:bodyPr/>
          <a:lstStyle/>
          <a:p>
            <a:r>
              <a:rPr lang="tr-TR" dirty="0" smtClean="0"/>
              <a:t>Projeden Ne Bekliyoruz?</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4939" y="3104536"/>
            <a:ext cx="6122589" cy="2592559"/>
          </a:xfrm>
        </p:spPr>
        <p:txBody>
          <a:bodyPr>
            <a:normAutofit/>
          </a:bodyPr>
          <a:lstStyle/>
          <a:p>
            <a:pPr marL="0" indent="0" algn="ctr">
              <a:buNone/>
            </a:pPr>
            <a:r>
              <a:rPr lang="tr-TR" sz="4000" dirty="0"/>
              <a:t>Fikirlerinizi </a:t>
            </a:r>
            <a:br>
              <a:rPr lang="tr-TR" sz="4000" dirty="0"/>
            </a:br>
            <a:r>
              <a:rPr lang="tr-TR" sz="4000" dirty="0">
                <a:hlinkClick r:id="rId2"/>
              </a:rPr>
              <a:t>www.egiadbiz.com</a:t>
            </a:r>
            <a:r>
              <a:rPr lang="tr-TR" sz="4000" dirty="0"/>
              <a:t> </a:t>
            </a:r>
            <a:br>
              <a:rPr lang="tr-TR" sz="4000" dirty="0"/>
            </a:br>
            <a:r>
              <a:rPr lang="tr-TR" sz="4000" dirty="0"/>
              <a:t>adresinden </a:t>
            </a:r>
            <a:r>
              <a:rPr lang="tr-TR" sz="4000"/>
              <a:t>bizlere </a:t>
            </a:r>
            <a:r>
              <a:rPr lang="tr-TR" sz="4000" smtClean="0"/>
              <a:t>ulaştırabilirsiniz.</a:t>
            </a:r>
            <a:endParaRPr lang="tr-TR" sz="4000" b="1" dirty="0" smtClean="0"/>
          </a:p>
        </p:txBody>
      </p:sp>
      <p:pic>
        <p:nvPicPr>
          <p:cNvPr id="4" name="Picture 2" descr="C:\Users\User\Desktop\logo-2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653514"/>
            <a:ext cx="1944216" cy="1585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911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buFont typeface="Wingdings" panose="05000000000000000000" pitchFamily="2" charset="2"/>
              <a:buChar char="Ø"/>
            </a:pPr>
            <a:r>
              <a:rPr lang="tr-TR" b="1" dirty="0"/>
              <a:t>Misyonumuz</a:t>
            </a:r>
          </a:p>
          <a:p>
            <a:endParaRPr lang="tr-TR" b="1" dirty="0"/>
          </a:p>
          <a:p>
            <a:pPr marL="0" indent="0">
              <a:buNone/>
            </a:pPr>
            <a:r>
              <a:rPr lang="tr-TR" b="1" dirty="0" smtClean="0"/>
              <a:t>Sosyal </a:t>
            </a:r>
            <a:r>
              <a:rPr lang="tr-TR" b="1" dirty="0"/>
              <a:t>sorumluluk bilinci ve paydaşların katkıları ile Türkiye’nin toplumsal rekabet gücünü arttırmak</a:t>
            </a:r>
          </a:p>
          <a:p>
            <a:endParaRPr lang="tr-TR" dirty="0"/>
          </a:p>
        </p:txBody>
      </p:sp>
      <p:sp>
        <p:nvSpPr>
          <p:cNvPr id="3" name="Başlık 2"/>
          <p:cNvSpPr>
            <a:spLocks noGrp="1"/>
          </p:cNvSpPr>
          <p:nvPr>
            <p:ph type="title"/>
          </p:nvPr>
        </p:nvSpPr>
        <p:spPr/>
        <p:txBody>
          <a:bodyPr/>
          <a:lstStyle/>
          <a:p>
            <a:r>
              <a:rPr lang="tr-TR" dirty="0" smtClean="0"/>
              <a:t>EGİAD </a:t>
            </a:r>
            <a:endParaRPr lang="tr-TR" dirty="0"/>
          </a:p>
        </p:txBody>
      </p:sp>
    </p:spTree>
    <p:extLst>
      <p:ext uri="{BB962C8B-B14F-4D97-AF65-F5344CB8AC3E}">
        <p14:creationId xmlns:p14="http://schemas.microsoft.com/office/powerpoint/2010/main" val="676143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buFont typeface="Wingdings" panose="05000000000000000000" pitchFamily="2" charset="2"/>
              <a:buChar char="Ø"/>
            </a:pPr>
            <a:r>
              <a:rPr lang="tr-TR" b="1" dirty="0"/>
              <a:t>Vizyonumuz</a:t>
            </a:r>
          </a:p>
          <a:p>
            <a:endParaRPr lang="tr-TR" dirty="0"/>
          </a:p>
          <a:p>
            <a:pPr marL="0" indent="0">
              <a:buNone/>
            </a:pPr>
            <a:r>
              <a:rPr lang="tr-TR" b="1" dirty="0"/>
              <a:t>Ekonomik ve sosyal yaşamın tüm alanlarında sürdürülebilir ve üstün değer yaratan lider sivil toplum kuruluşu olmak.</a:t>
            </a:r>
          </a:p>
          <a:p>
            <a:pPr marL="0" indent="0">
              <a:buNone/>
            </a:pPr>
            <a:endParaRPr lang="tr-TR" dirty="0"/>
          </a:p>
          <a:p>
            <a:endParaRPr lang="tr-TR" dirty="0"/>
          </a:p>
          <a:p>
            <a:endParaRPr lang="tr-TR" dirty="0"/>
          </a:p>
        </p:txBody>
      </p:sp>
      <p:sp>
        <p:nvSpPr>
          <p:cNvPr id="3" name="Başlık 2"/>
          <p:cNvSpPr>
            <a:spLocks noGrp="1"/>
          </p:cNvSpPr>
          <p:nvPr>
            <p:ph type="title"/>
          </p:nvPr>
        </p:nvSpPr>
        <p:spPr/>
        <p:txBody>
          <a:bodyPr/>
          <a:lstStyle/>
          <a:p>
            <a:r>
              <a:rPr lang="tr-TR" dirty="0" smtClean="0"/>
              <a:t>EGİAD </a:t>
            </a:r>
            <a:endParaRPr lang="tr-TR" dirty="0"/>
          </a:p>
        </p:txBody>
      </p:sp>
    </p:spTree>
    <p:extLst>
      <p:ext uri="{BB962C8B-B14F-4D97-AF65-F5344CB8AC3E}">
        <p14:creationId xmlns:p14="http://schemas.microsoft.com/office/powerpoint/2010/main" val="537525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r>
              <a:rPr lang="tr-TR" b="1" dirty="0"/>
              <a:t>DEĞERLERİMİZ</a:t>
            </a:r>
          </a:p>
          <a:p>
            <a:endParaRPr lang="tr-TR" b="1" dirty="0"/>
          </a:p>
          <a:p>
            <a:pPr>
              <a:buFont typeface="Wingdings" panose="05000000000000000000" pitchFamily="2" charset="2"/>
              <a:buChar char="ü"/>
            </a:pPr>
            <a:r>
              <a:rPr lang="tr-TR" b="1" dirty="0" smtClean="0"/>
              <a:t>Türkiye </a:t>
            </a:r>
            <a:r>
              <a:rPr lang="tr-TR" b="1" dirty="0"/>
              <a:t>Cumhuriyeti’nin Temel </a:t>
            </a:r>
            <a:r>
              <a:rPr lang="tr-TR" b="1" dirty="0" smtClean="0"/>
              <a:t>Değerleri</a:t>
            </a:r>
          </a:p>
          <a:p>
            <a:pPr>
              <a:buFont typeface="Wingdings" panose="05000000000000000000" pitchFamily="2" charset="2"/>
              <a:buChar char="ü"/>
            </a:pPr>
            <a:r>
              <a:rPr lang="tr-TR" b="1" dirty="0" smtClean="0"/>
              <a:t>Bireyin Üstünlüğü</a:t>
            </a:r>
          </a:p>
          <a:p>
            <a:pPr>
              <a:buFont typeface="Wingdings" panose="05000000000000000000" pitchFamily="2" charset="2"/>
              <a:buChar char="ü"/>
            </a:pPr>
            <a:r>
              <a:rPr lang="tr-TR" b="1" dirty="0" smtClean="0"/>
              <a:t>Katılımcı Yönetim</a:t>
            </a:r>
          </a:p>
          <a:p>
            <a:pPr>
              <a:buFont typeface="Wingdings" panose="05000000000000000000" pitchFamily="2" charset="2"/>
              <a:buChar char="ü"/>
            </a:pPr>
            <a:r>
              <a:rPr lang="tr-TR" b="1" dirty="0" smtClean="0"/>
              <a:t>Birleşmiş </a:t>
            </a:r>
            <a:r>
              <a:rPr lang="tr-TR" b="1" dirty="0"/>
              <a:t>Milletler Küresel İlkeler Sözleşmesi</a:t>
            </a:r>
          </a:p>
        </p:txBody>
      </p:sp>
      <p:sp>
        <p:nvSpPr>
          <p:cNvPr id="3" name="Başlık 2"/>
          <p:cNvSpPr>
            <a:spLocks noGrp="1"/>
          </p:cNvSpPr>
          <p:nvPr>
            <p:ph type="title"/>
          </p:nvPr>
        </p:nvSpPr>
        <p:spPr/>
        <p:txBody>
          <a:bodyPr/>
          <a:lstStyle/>
          <a:p>
            <a:r>
              <a:rPr lang="tr-TR" dirty="0" smtClean="0"/>
              <a:t>EGİAD</a:t>
            </a:r>
            <a:endParaRPr lang="tr-TR" dirty="0"/>
          </a:p>
        </p:txBody>
      </p:sp>
    </p:spTree>
    <p:extLst>
      <p:ext uri="{BB962C8B-B14F-4D97-AF65-F5344CB8AC3E}">
        <p14:creationId xmlns:p14="http://schemas.microsoft.com/office/powerpoint/2010/main" val="151817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772816"/>
            <a:ext cx="7408333" cy="4353347"/>
          </a:xfrm>
        </p:spPr>
        <p:txBody>
          <a:bodyPr>
            <a:normAutofit fontScale="92500" lnSpcReduction="20000"/>
          </a:bodyPr>
          <a:lstStyle/>
          <a:p>
            <a:pPr marL="0" indent="0">
              <a:buNone/>
            </a:pPr>
            <a:endParaRPr lang="tr-TR" dirty="0" smtClean="0"/>
          </a:p>
          <a:p>
            <a:pPr>
              <a:buFont typeface="Wingdings" panose="05000000000000000000" pitchFamily="2" charset="2"/>
              <a:buChar char="ü"/>
            </a:pPr>
            <a:r>
              <a:rPr lang="tr-TR" b="1" dirty="0"/>
              <a:t>D</a:t>
            </a:r>
            <a:r>
              <a:rPr lang="tr-TR" b="1" dirty="0" smtClean="0"/>
              <a:t>emokrasi </a:t>
            </a:r>
            <a:r>
              <a:rPr lang="tr-TR" b="1" dirty="0"/>
              <a:t>ve insan hakları evrensel ilkelerine bağlı, Atatürkçü ve çağdaş bir anlayışla Türkiye’de öncelikle Ege bölgesindeki genç işadamlarını bir çatı altında toplayarak tanışma ve kaynaşmalarını sağlamak, </a:t>
            </a:r>
            <a:endParaRPr lang="tr-TR" b="1" dirty="0" smtClean="0"/>
          </a:p>
          <a:p>
            <a:pPr>
              <a:buFont typeface="Wingdings" panose="05000000000000000000" pitchFamily="2" charset="2"/>
              <a:buChar char="ü"/>
            </a:pPr>
            <a:r>
              <a:rPr lang="tr-TR" b="1" dirty="0" smtClean="0"/>
              <a:t>Mesleki </a:t>
            </a:r>
            <a:r>
              <a:rPr lang="tr-TR" b="1" dirty="0"/>
              <a:t>konularda bilgi alışverişini gerçekleştirmek, </a:t>
            </a:r>
            <a:endParaRPr lang="tr-TR" b="1" dirty="0" smtClean="0"/>
          </a:p>
          <a:p>
            <a:pPr>
              <a:buFont typeface="Wingdings" panose="05000000000000000000" pitchFamily="2" charset="2"/>
              <a:buChar char="ü"/>
            </a:pPr>
            <a:r>
              <a:rPr lang="tr-TR" b="1" dirty="0" smtClean="0"/>
              <a:t>Üyelerin </a:t>
            </a:r>
            <a:r>
              <a:rPr lang="tr-TR" b="1" dirty="0"/>
              <a:t>ilgili olduğu özel ve resmi kuruluşlarla ilişkilerini geliştirmek, derneğin faaliyet alanına giren konularda kamuoyunu aydınlatıcı çalışmalar yapmak, </a:t>
            </a:r>
            <a:endParaRPr lang="tr-TR" b="1" dirty="0" smtClean="0"/>
          </a:p>
          <a:p>
            <a:pPr>
              <a:buFont typeface="Wingdings" panose="05000000000000000000" pitchFamily="2" charset="2"/>
              <a:buChar char="ü"/>
            </a:pPr>
            <a:r>
              <a:rPr lang="tr-TR" b="1" dirty="0" smtClean="0">
                <a:solidFill>
                  <a:srgbClr val="FF0000"/>
                </a:solidFill>
              </a:rPr>
              <a:t>Ege </a:t>
            </a:r>
            <a:r>
              <a:rPr lang="tr-TR" b="1" dirty="0">
                <a:solidFill>
                  <a:srgbClr val="FF0000"/>
                </a:solidFill>
              </a:rPr>
              <a:t>Bölgesini ve Türkiye’yi ilgilendiren ekonomik, kültürel ve sosyal konularda fikirler ve projeler üretmek</a:t>
            </a:r>
            <a:r>
              <a:rPr lang="tr-TR" b="1" dirty="0" smtClean="0">
                <a:solidFill>
                  <a:srgbClr val="FF0000"/>
                </a:solidFill>
              </a:rPr>
              <a:t>,</a:t>
            </a:r>
          </a:p>
          <a:p>
            <a:pPr>
              <a:buFont typeface="Wingdings" panose="05000000000000000000" pitchFamily="2" charset="2"/>
              <a:buChar char="ü"/>
            </a:pPr>
            <a:r>
              <a:rPr lang="tr-TR" b="1" dirty="0" smtClean="0"/>
              <a:t>Mevcut </a:t>
            </a:r>
            <a:r>
              <a:rPr lang="tr-TR" b="1" dirty="0"/>
              <a:t>yasalar çerçevesinde yurtiçi ve yurtdışındaki benzer kuruluşlarla işbirliklerini geliştirmek </a:t>
            </a:r>
            <a:endParaRPr lang="tr-TR" b="1" dirty="0" smtClean="0"/>
          </a:p>
          <a:p>
            <a:pPr marL="0" indent="0">
              <a:buNone/>
            </a:pPr>
            <a:r>
              <a:rPr lang="tr-TR" dirty="0"/>
              <a:t> </a:t>
            </a:r>
            <a:r>
              <a:rPr lang="tr-TR" dirty="0" smtClean="0"/>
              <a:t>     </a:t>
            </a:r>
            <a:endParaRPr lang="tr-TR" dirty="0"/>
          </a:p>
        </p:txBody>
      </p:sp>
      <p:sp>
        <p:nvSpPr>
          <p:cNvPr id="3" name="Başlık 2"/>
          <p:cNvSpPr>
            <a:spLocks noGrp="1"/>
          </p:cNvSpPr>
          <p:nvPr>
            <p:ph type="title"/>
          </p:nvPr>
        </p:nvSpPr>
        <p:spPr/>
        <p:txBody>
          <a:bodyPr>
            <a:noAutofit/>
          </a:bodyPr>
          <a:lstStyle/>
          <a:p>
            <a:r>
              <a:rPr lang="tr-TR" sz="5400" b="1" dirty="0" smtClean="0"/>
              <a:t/>
            </a:r>
            <a:br>
              <a:rPr lang="tr-TR" sz="5400" b="1" dirty="0" smtClean="0"/>
            </a:br>
            <a:r>
              <a:rPr lang="tr-TR" sz="5400" b="1" dirty="0" smtClean="0"/>
              <a:t>Amacımız</a:t>
            </a:r>
            <a:r>
              <a:rPr lang="tr-TR" sz="5400" b="1" dirty="0"/>
              <a:t/>
            </a:r>
            <a:br>
              <a:rPr lang="tr-TR" sz="5400" b="1" dirty="0"/>
            </a:br>
            <a:endParaRPr lang="tr-TR" sz="5400" b="1" dirty="0"/>
          </a:p>
        </p:txBody>
      </p:sp>
    </p:spTree>
    <p:extLst>
      <p:ext uri="{BB962C8B-B14F-4D97-AF65-F5344CB8AC3E}">
        <p14:creationId xmlns:p14="http://schemas.microsoft.com/office/powerpoint/2010/main" val="1922325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b="1" dirty="0" smtClean="0"/>
              <a:t>EGİAD </a:t>
            </a:r>
            <a:r>
              <a:rPr lang="tr-TR" b="1" dirty="0" err="1" smtClean="0"/>
              <a:t>Bright</a:t>
            </a:r>
            <a:r>
              <a:rPr lang="tr-TR" b="1" dirty="0" smtClean="0"/>
              <a:t> </a:t>
            </a:r>
            <a:r>
              <a:rPr lang="tr-TR" b="1" dirty="0" err="1" smtClean="0"/>
              <a:t>Ideas</a:t>
            </a:r>
            <a:r>
              <a:rPr lang="tr-TR" b="1" dirty="0" smtClean="0"/>
              <a:t> </a:t>
            </a:r>
            <a:r>
              <a:rPr lang="tr-TR" b="1" dirty="0" err="1" smtClean="0"/>
              <a:t>Zone</a:t>
            </a:r>
            <a:r>
              <a:rPr lang="tr-TR" b="1" dirty="0" smtClean="0"/>
              <a:t> veya Parlak Fikirler Atölyesi sınırsız özgürlük ve yaratıcılık temeline dayalı olarak bireylerin yeni fikir, öneri ve projelerini paylaştıkları bir platformdur.</a:t>
            </a:r>
          </a:p>
          <a:p>
            <a:pPr marL="0" indent="0">
              <a:buNone/>
            </a:pPr>
            <a:r>
              <a:rPr lang="tr-TR" b="1" dirty="0" smtClean="0"/>
              <a:t> </a:t>
            </a:r>
          </a:p>
          <a:p>
            <a:r>
              <a:rPr lang="tr-TR" b="1" dirty="0" smtClean="0"/>
              <a:t>Ege Genç İşadamları Derneği Yönetim Kurulu tarafından geliştirilen proje kesintisiz bir fikir geliştirme ve sunum döngüsüne dayanmaktadır.</a:t>
            </a:r>
            <a:endParaRPr lang="tr-TR" b="1" dirty="0"/>
          </a:p>
        </p:txBody>
      </p:sp>
      <p:sp>
        <p:nvSpPr>
          <p:cNvPr id="2" name="Başlık 1"/>
          <p:cNvSpPr>
            <a:spLocks noGrp="1"/>
          </p:cNvSpPr>
          <p:nvPr>
            <p:ph type="title"/>
          </p:nvPr>
        </p:nvSpPr>
        <p:spPr/>
        <p:txBody>
          <a:bodyPr>
            <a:normAutofit fontScale="90000"/>
          </a:bodyPr>
          <a:lstStyle/>
          <a:p>
            <a:r>
              <a:rPr lang="tr-TR" dirty="0" smtClean="0"/>
              <a:t/>
            </a:r>
            <a:br>
              <a:rPr lang="tr-TR" dirty="0" smtClean="0"/>
            </a:br>
            <a:r>
              <a:rPr lang="tr-TR" b="1" dirty="0" smtClean="0"/>
              <a:t>EGİAD BIZ Nedir? </a:t>
            </a:r>
            <a:r>
              <a:rPr lang="tr-TR" dirty="0" smtClean="0"/>
              <a:t/>
            </a:r>
            <a:br>
              <a:rPr lang="tr-TR" dirty="0" smtClean="0"/>
            </a:br>
            <a:endParaRPr lang="tr-TR" dirty="0"/>
          </a:p>
        </p:txBody>
      </p:sp>
    </p:spTree>
    <p:extLst>
      <p:ext uri="{BB962C8B-B14F-4D97-AF65-F5344CB8AC3E}">
        <p14:creationId xmlns:p14="http://schemas.microsoft.com/office/powerpoint/2010/main" val="2015025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b="1" dirty="0" smtClean="0"/>
              <a:t>Amacımız öncelikle sürdürülebilir ve gönüllülük easına dayalı bir fikir üretim ve öneri sistemini hayata geçirmektir.</a:t>
            </a:r>
          </a:p>
          <a:p>
            <a:pPr marL="0" indent="0">
              <a:buNone/>
            </a:pPr>
            <a:endParaRPr lang="tr-TR" b="1" dirty="0" smtClean="0"/>
          </a:p>
          <a:p>
            <a:r>
              <a:rPr lang="tr-TR" b="1" dirty="0" smtClean="0"/>
              <a:t>İzmir’deki 9  Üniversite ile işbirliği protokolü yapan  EGİAD bu proje ile İzmir ve bölge üniversitelerinden lisans ve lisansüstü öğrencileri başta olmak üzere parlak bir fikri olan herkesin öneri ve projelerine kucak açmayı hedeflemektedir. </a:t>
            </a:r>
            <a:endParaRPr lang="tr-TR" b="1" dirty="0"/>
          </a:p>
        </p:txBody>
      </p:sp>
      <p:sp>
        <p:nvSpPr>
          <p:cNvPr id="2" name="Başlık 1"/>
          <p:cNvSpPr>
            <a:spLocks noGrp="1"/>
          </p:cNvSpPr>
          <p:nvPr>
            <p:ph type="title"/>
          </p:nvPr>
        </p:nvSpPr>
        <p:spPr/>
        <p:txBody>
          <a:bodyPr/>
          <a:lstStyle/>
          <a:p>
            <a:r>
              <a:rPr lang="tr-TR" b="1" dirty="0" smtClean="0"/>
              <a:t>Projenin Amacı: </a:t>
            </a:r>
            <a:endParaRPr lang="tr-TR" b="1" dirty="0"/>
          </a:p>
        </p:txBody>
      </p:sp>
    </p:spTree>
    <p:extLst>
      <p:ext uri="{BB962C8B-B14F-4D97-AF65-F5344CB8AC3E}">
        <p14:creationId xmlns:p14="http://schemas.microsoft.com/office/powerpoint/2010/main" val="734409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Bir diğer amacımız toplumla bütünleşmiş daha katılımcı bir </a:t>
            </a:r>
            <a:r>
              <a:rPr lang="tr-TR" b="1" dirty="0" err="1" smtClean="0"/>
              <a:t>EGİAD’ı</a:t>
            </a:r>
            <a:r>
              <a:rPr lang="tr-TR" b="1" dirty="0" smtClean="0"/>
              <a:t>  birlikte yaratmak, faaliyetlerin planlanmasında paydaş önerilerine daha çok yer vermek ve hedef kitlelerimizin içinde yer alan kişi ve kuruluşlardan oluşan paydaşlarımız ile  daha interaktif bir yönetişim sürecini oluşturmaktır. </a:t>
            </a:r>
            <a:endParaRPr lang="tr-TR" b="1"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185426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r>
              <a:rPr lang="tr-TR" b="1" dirty="0" smtClean="0"/>
              <a:t>Katılımcı yaklaşım,</a:t>
            </a:r>
          </a:p>
          <a:p>
            <a:r>
              <a:rPr lang="tr-TR" b="1" dirty="0" smtClean="0"/>
              <a:t>Sivil toplum faaliyetlerine katkı, </a:t>
            </a:r>
          </a:p>
          <a:p>
            <a:r>
              <a:rPr lang="tr-TR" b="1" dirty="0" smtClean="0"/>
              <a:t>Çevreye ve topluma karşı duyarlılık,</a:t>
            </a:r>
          </a:p>
          <a:p>
            <a:r>
              <a:rPr lang="tr-TR" b="1" dirty="0" smtClean="0"/>
              <a:t>EGİAD misyon ve vizyonuna uyumluluk,</a:t>
            </a:r>
          </a:p>
          <a:p>
            <a:r>
              <a:rPr lang="tr-TR" b="1" dirty="0" smtClean="0"/>
              <a:t>Toplumsal değer yaratma,</a:t>
            </a:r>
          </a:p>
          <a:p>
            <a:r>
              <a:rPr lang="tr-TR" b="1" dirty="0" smtClean="0"/>
              <a:t>Kapsayıcılık</a:t>
            </a:r>
            <a:endParaRPr lang="tr-TR" b="1" dirty="0"/>
          </a:p>
        </p:txBody>
      </p:sp>
      <p:sp>
        <p:nvSpPr>
          <p:cNvPr id="2" name="Başlık 1"/>
          <p:cNvSpPr>
            <a:spLocks noGrp="1"/>
          </p:cNvSpPr>
          <p:nvPr>
            <p:ph type="title"/>
          </p:nvPr>
        </p:nvSpPr>
        <p:spPr/>
        <p:txBody>
          <a:bodyPr>
            <a:normAutofit/>
          </a:bodyPr>
          <a:lstStyle/>
          <a:p>
            <a:r>
              <a:rPr lang="tr-TR" b="1" dirty="0" smtClean="0"/>
              <a:t>Proje seçiminde öncelikli kriterler</a:t>
            </a:r>
            <a:endParaRPr lang="tr-TR" b="1" dirty="0"/>
          </a:p>
        </p:txBody>
      </p:sp>
    </p:spTree>
    <p:extLst>
      <p:ext uri="{BB962C8B-B14F-4D97-AF65-F5344CB8AC3E}">
        <p14:creationId xmlns:p14="http://schemas.microsoft.com/office/powerpoint/2010/main" val="28126464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83</TotalTime>
  <Words>610</Words>
  <Application>Microsoft Office PowerPoint</Application>
  <PresentationFormat>Ekran Gösterisi (4:3)</PresentationFormat>
  <Paragraphs>78</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Dalga Biçimi</vt:lpstr>
      <vt:lpstr>EGİAD PARLAK FİKİRLER ATÖLYESİ / EGİAD-BIZ (Bright Ideas Zone) </vt:lpstr>
      <vt:lpstr>EGİAD </vt:lpstr>
      <vt:lpstr>EGİAD </vt:lpstr>
      <vt:lpstr>EGİAD</vt:lpstr>
      <vt:lpstr> Amacımız </vt:lpstr>
      <vt:lpstr> EGİAD BIZ Nedir?  </vt:lpstr>
      <vt:lpstr>Projenin Amacı: </vt:lpstr>
      <vt:lpstr>PowerPoint Sunusu</vt:lpstr>
      <vt:lpstr>Proje seçiminde öncelikli kriterler</vt:lpstr>
      <vt:lpstr> Projenin İşleyişi:  </vt:lpstr>
      <vt:lpstr>Projenin İşleyişi:</vt:lpstr>
      <vt:lpstr>Projenin İşleyişi:</vt:lpstr>
      <vt:lpstr>Girişimcilik Projeleri</vt:lpstr>
      <vt:lpstr>Uygulama Süreci</vt:lpstr>
      <vt:lpstr>Uygulama Süreci</vt:lpstr>
      <vt:lpstr>Uygulama Süreci</vt:lpstr>
      <vt:lpstr>Proje Yarışmaları</vt:lpstr>
      <vt:lpstr>Projeden Ne Bekliyoruz?</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EGİAD PARLAK FİKİRLER ATÖLYESİ / EGİAD-BIZ (Bright Ideas Zone) </dc:title>
  <dc:creator>sony</dc:creator>
  <cp:lastModifiedBy>Gurol</cp:lastModifiedBy>
  <cp:revision>23</cp:revision>
  <dcterms:created xsi:type="dcterms:W3CDTF">2015-11-28T16:29:06Z</dcterms:created>
  <dcterms:modified xsi:type="dcterms:W3CDTF">2015-11-30T14:35:35Z</dcterms:modified>
</cp:coreProperties>
</file>